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  <p:sldMasterId id="2147483700" r:id="rId6"/>
    <p:sldMasterId id="2147483713" r:id="rId7"/>
  </p:sldMasterIdLst>
  <p:notesMasterIdLst>
    <p:notesMasterId r:id="rId24"/>
  </p:notesMasterIdLst>
  <p:handoutMasterIdLst>
    <p:handoutMasterId r:id="rId25"/>
  </p:handoutMasterIdLst>
  <p:sldIdLst>
    <p:sldId id="257" r:id="rId8"/>
    <p:sldId id="278" r:id="rId9"/>
    <p:sldId id="287" r:id="rId10"/>
    <p:sldId id="285" r:id="rId11"/>
    <p:sldId id="286" r:id="rId12"/>
    <p:sldId id="289" r:id="rId13"/>
    <p:sldId id="291" r:id="rId14"/>
    <p:sldId id="290" r:id="rId15"/>
    <p:sldId id="288" r:id="rId16"/>
    <p:sldId id="284" r:id="rId17"/>
    <p:sldId id="279" r:id="rId18"/>
    <p:sldId id="280" r:id="rId19"/>
    <p:sldId id="281" r:id="rId20"/>
    <p:sldId id="282" r:id="rId21"/>
    <p:sldId id="283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27" d="100"/>
          <a:sy n="27" d="100"/>
        </p:scale>
        <p:origin x="43" y="1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F268D-E21F-4D1C-BC67-190EE2C34A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54CEB-C9CC-4548-8270-BFF7DF428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08541-7D8C-44A6-ADAF-0CC27161F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C4266-F05C-43DA-A026-169476FEA2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4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9C21E-DC4F-4141-9BDC-7679424E5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040AD-4767-4E48-8847-A0CF8ACD4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DF210-E10C-4DC0-800A-B5DAD0953F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60D40-76D1-4C82-BCD8-D89B18A9F3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4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B9ED1-D6D3-4176-9DED-F389B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0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F530F-9352-4DF9-8235-E1AAF43CCF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7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56AB0-D9F1-4380-A446-79121278A7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EE500-1A89-4C75-9735-22F1644E84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66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F268D-E21F-4D1C-BC67-190EE2C34A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2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54CEB-C9CC-4548-8270-BFF7DF428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23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08541-7D8C-44A6-ADAF-0CC27161F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C4266-F05C-43DA-A026-169476FEA2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02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9C21E-DC4F-4141-9BDC-7679424E5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68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040AD-4767-4E48-8847-A0CF8ACD4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9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DF210-E10C-4DC0-800A-B5DAD0953F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2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60D40-76D1-4C82-BCD8-D89B18A9F3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5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B9ED1-D6D3-4176-9DED-F389B18A61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23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F530F-9352-4DF9-8235-E1AAF43CCF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5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56AB0-D9F1-4380-A446-79121278A7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92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EE500-1A89-4C75-9735-22F1644E84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8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3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6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99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5" y="1920875"/>
            <a:ext cx="8676216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1" y="1920875"/>
            <a:ext cx="8676218" cy="5430838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89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4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6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5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63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51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0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7" y="330200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5" y="330200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7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382B0-59BD-4219-9478-386CF4C1665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1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382B0-59BD-4219-9478-386CF4C1665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fld id="{549959CE-913D-41DC-97EA-EC899893975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088473"/>
              <a:t>12/3/2021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73"/>
            <a:fld id="{22882BDF-7798-40CD-9617-8BBFFC874DB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108847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1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1088473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78" indent="-40817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4385" indent="-340148" algn="l" defTabSz="1088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6059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4829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9065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tmp"/><Relationship Id="rId4" Type="http://schemas.openxmlformats.org/officeDocument/2006/relationships/image" Target="../media/image8.jpeg"/><Relationship Id="rId9" Type="http://schemas.openxmlformats.org/officeDocument/2006/relationships/image" Target="../media/image1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206"/>
            <a:ext cx="8458200" cy="1828800"/>
          </a:xfrm>
        </p:spPr>
        <p:txBody>
          <a:bodyPr/>
          <a:lstStyle/>
          <a:p>
            <a:r>
              <a:rPr lang="en-US" b="1" dirty="0" smtClean="0"/>
              <a:t>UNIT 7 – THE MASS MEDIA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7086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PART B: </a:t>
            </a:r>
            <a:r>
              <a:rPr lang="en-US" sz="3600" b="1" dirty="0" smtClean="0">
                <a:solidFill>
                  <a:srgbClr val="FF0000"/>
                </a:solidFill>
              </a:rPr>
              <a:t>SPEAKING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Adventuring" panose="02000400000000000000" pitchFamily="2" charset="0"/>
                <a:cs typeface="Times New Roman" panose="02020603050405020304" pitchFamily="18" charset="0"/>
              </a:rPr>
              <a:t>New words</a:t>
            </a:r>
            <a:endParaRPr lang="en-US" sz="6600" dirty="0">
              <a:solidFill>
                <a:srgbClr val="FF0000"/>
              </a:solidFill>
              <a:latin typeface="Adventuring" panose="02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1228725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Orally (</a:t>
            </a:r>
            <a:r>
              <a:rPr 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adv</a:t>
            </a:r>
            <a:r>
              <a:rPr lang="en-US" sz="4000" i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>
                <a:cs typeface="Times New Roman" panose="02020603050405020304" pitchFamily="18" charset="0"/>
              </a:rPr>
              <a:t>/’</a:t>
            </a:r>
            <a:r>
              <a:rPr lang="en-US" sz="4000" dirty="0" err="1"/>
              <a:t>ɔ:rəli</a:t>
            </a:r>
            <a:r>
              <a:rPr lang="en-US" sz="4000" dirty="0" smtClean="0"/>
              <a:t>/			</a:t>
            </a:r>
            <a:r>
              <a:rPr lang="en-US" sz="4000" dirty="0" err="1" smtClean="0"/>
              <a:t>bằng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Aurally (</a:t>
            </a:r>
            <a:r>
              <a:rPr 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adv</a:t>
            </a:r>
            <a:r>
              <a:rPr lang="en-US" sz="4000" i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>
                <a:cs typeface="Times New Roman" panose="02020603050405020304" pitchFamily="18" charset="0"/>
              </a:rPr>
              <a:t>/’</a:t>
            </a:r>
            <a:r>
              <a:rPr lang="en-US" sz="4000" dirty="0" err="1"/>
              <a:t>ɔ:rəli</a:t>
            </a:r>
            <a:r>
              <a:rPr lang="en-US" sz="4000" dirty="0"/>
              <a:t> /</a:t>
            </a:r>
            <a:r>
              <a:rPr lang="en-US" sz="4000" dirty="0"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nghe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Visually (</a:t>
            </a:r>
            <a:r>
              <a:rPr 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adv</a:t>
            </a:r>
            <a:r>
              <a:rPr lang="en-US" sz="4000" i="1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/'</a:t>
            </a:r>
            <a:r>
              <a:rPr lang="en-US" sz="4000" dirty="0" err="1"/>
              <a:t>vizjuəli</a:t>
            </a:r>
            <a:r>
              <a:rPr lang="en-US" sz="4000" dirty="0"/>
              <a:t>/ </a:t>
            </a:r>
            <a:r>
              <a:rPr lang="en-US" sz="4000" dirty="0"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giác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Present (</a:t>
            </a:r>
            <a:r>
              <a:rPr 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v</a:t>
            </a:r>
            <a:r>
              <a:rPr lang="en-US" sz="4000" i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>
                <a:cs typeface="Times New Roman" panose="02020603050405020304" pitchFamily="18" charset="0"/>
              </a:rPr>
              <a:t>/</a:t>
            </a:r>
            <a:r>
              <a:rPr lang="en-US" sz="4000" dirty="0" err="1"/>
              <a:t>pri'zent</a:t>
            </a:r>
            <a:r>
              <a:rPr lang="en-US" sz="4000" dirty="0"/>
              <a:t>/  </a:t>
            </a:r>
            <a:r>
              <a:rPr lang="en-US" sz="4000" dirty="0">
                <a:cs typeface="Times New Roman" panose="02020603050405020304" pitchFamily="18" charset="0"/>
              </a:rPr>
              <a:t>	               </a:t>
            </a:r>
            <a:r>
              <a:rPr lang="en-US" sz="4000" dirty="0" err="1" smtClean="0"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cs typeface="Times New Roman" panose="02020603050405020304" pitchFamily="18" charset="0"/>
              </a:rPr>
              <a:t>bày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tỏ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Deliver </a:t>
            </a: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v)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/</a:t>
            </a:r>
            <a:r>
              <a:rPr lang="en-US" sz="4000" dirty="0" err="1"/>
              <a:t>di'livə</a:t>
            </a:r>
            <a:r>
              <a:rPr lang="en-US" sz="4000" dirty="0"/>
              <a:t>/     </a:t>
            </a:r>
            <a:r>
              <a:rPr lang="en-US" sz="4000" dirty="0">
                <a:cs typeface="Times New Roman" panose="02020603050405020304" pitchFamily="18" charset="0"/>
              </a:rPr>
              <a:t>	               </a:t>
            </a:r>
            <a:r>
              <a:rPr lang="en-US" sz="4000" dirty="0" err="1" smtClean="0">
                <a:cs typeface="Times New Roman" panose="02020603050405020304" pitchFamily="18" charset="0"/>
              </a:rPr>
              <a:t>truyền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đi</a:t>
            </a:r>
            <a:endParaRPr lang="en-US" sz="4000" dirty="0">
              <a:cs typeface="Times New Roman" panose="02020603050405020304" pitchFamily="18" charset="0"/>
            </a:endParaRPr>
          </a:p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Distinctive (a) </a:t>
            </a:r>
            <a:r>
              <a:rPr lang="en-US" sz="4000" dirty="0" smtClean="0"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cs typeface="Times New Roman" panose="02020603050405020304" pitchFamily="18" charset="0"/>
              </a:rPr>
              <a:t>dɪˈ</a:t>
            </a:r>
            <a:r>
              <a:rPr lang="en-US" sz="4000" dirty="0" err="1" smtClean="0">
                <a:cs typeface="Times New Roman" panose="02020603050405020304" pitchFamily="18" charset="0"/>
              </a:rPr>
              <a:t>stɪŋktɪv</a:t>
            </a:r>
            <a:r>
              <a:rPr lang="en-US" sz="4000" dirty="0" smtClean="0">
                <a:cs typeface="Times New Roman" panose="02020603050405020304" pitchFamily="18" charset="0"/>
              </a:rPr>
              <a:t>/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	</a:t>
            </a:r>
            <a:r>
              <a:rPr lang="en-US" sz="4000" dirty="0" err="1" smtClean="0"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cs typeface="Times New Roman" panose="02020603050405020304" pitchFamily="18" charset="0"/>
              </a:rPr>
              <a:t>biệt</a:t>
            </a:r>
            <a:endParaRPr lang="en-US" sz="4000" dirty="0" smtClean="0">
              <a:cs typeface="Times New Roman" panose="02020603050405020304" pitchFamily="18" charset="0"/>
            </a:endParaRPr>
          </a:p>
          <a:p>
            <a:pPr marL="971550" lvl="1" indent="-514350">
              <a:buFont typeface="Times New Roman" panose="02020603050405020304" pitchFamily="18" charset="0"/>
              <a:buAutoNum type="arabicPeriod"/>
            </a:pP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Feature </a:t>
            </a:r>
            <a:r>
              <a:rPr lang="en-US" sz="4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n</a:t>
            </a:r>
            <a:r>
              <a:rPr lang="en-US" sz="4000" i="1" dirty="0">
                <a:solidFill>
                  <a:srgbClr val="C0000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/>
              <a:t>/'</a:t>
            </a:r>
            <a:r>
              <a:rPr lang="en-US" sz="4000" dirty="0" err="1"/>
              <a:t>fi:tʃə</a:t>
            </a:r>
            <a:r>
              <a:rPr lang="en-US" sz="4000" dirty="0"/>
              <a:t>/                  </a:t>
            </a:r>
            <a:r>
              <a:rPr lang="en-US" sz="4000" dirty="0" smtClean="0"/>
              <a:t>	</a:t>
            </a:r>
            <a:r>
              <a:rPr lang="en-US" sz="4000" dirty="0" err="1" smtClean="0"/>
              <a:t>điểm</a:t>
            </a:r>
            <a:r>
              <a:rPr lang="en-US" sz="4000" dirty="0" smtClean="0"/>
              <a:t> </a:t>
            </a:r>
            <a:r>
              <a:rPr lang="en-US" sz="4000" dirty="0" err="1"/>
              <a:t>đặc</a:t>
            </a:r>
            <a:r>
              <a:rPr lang="en-US" sz="4000" dirty="0"/>
              <a:t> </a:t>
            </a:r>
            <a:r>
              <a:rPr lang="en-US" sz="4000" dirty="0" err="1"/>
              <a:t>trưng</a:t>
            </a:r>
            <a:endParaRPr lang="en-US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538537" y="0"/>
            <a:ext cx="5029200" cy="5334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Task 2: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89301"/>
              </p:ext>
            </p:extLst>
          </p:nvPr>
        </p:nvGraphicFramePr>
        <p:xfrm>
          <a:off x="-1" y="533401"/>
          <a:ext cx="12192000" cy="6340433"/>
        </p:xfrm>
        <a:graphic>
          <a:graphicData uri="http://schemas.openxmlformats.org/drawingml/2006/table">
            <a:tbl>
              <a:tblPr/>
              <a:tblGrid>
                <a:gridCol w="2740501"/>
                <a:gridCol w="1402620"/>
                <a:gridCol w="1618407"/>
                <a:gridCol w="1575251"/>
                <a:gridCol w="1337883"/>
                <a:gridCol w="1663963"/>
                <a:gridCol w="1853375"/>
              </a:tblGrid>
              <a:tr h="178634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The mass media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Provide/present information and entertainment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People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Get/ receive information and entertainment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Orally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Visually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Aurally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Orally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Visually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Aurally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961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Radio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9925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Newspapers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34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Television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974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The 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1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70" y="2971800"/>
            <a:ext cx="607219" cy="54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9" y="6087241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13309"/>
            <a:ext cx="607219" cy="54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Tick-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9" y="3886200"/>
            <a:ext cx="607219" cy="6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6" y="3958914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63427"/>
            <a:ext cx="607219" cy="54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6" y="6082479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ick-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9" y="5004878"/>
            <a:ext cx="607219" cy="6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6" y="5113310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70" y="6077716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Tick-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70" y="5113310"/>
            <a:ext cx="607219" cy="5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0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5786670" y="3284538"/>
            <a:ext cx="1066800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2435" y="4959887"/>
            <a:ext cx="56921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Provide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information and entertainment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orally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2800" y="4959886"/>
            <a:ext cx="480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Receive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information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aurally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" y="0"/>
            <a:ext cx="5578725" cy="469671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745929" y="2590800"/>
            <a:ext cx="1107541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990600"/>
            <a:ext cx="4573982" cy="34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bao_chi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29218"/>
            <a:ext cx="4038600" cy="3892899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5551331"/>
            <a:ext cx="5257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Present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information and entertainment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visually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086600" y="5551331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Receive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information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visually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456"/>
            <a:ext cx="4313294" cy="423708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4841341" y="3132138"/>
            <a:ext cx="1066800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00600" y="2438400"/>
            <a:ext cx="1107541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3200" y="4876801"/>
            <a:ext cx="533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Get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information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aurally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and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visually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876801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Present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information and entertainment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orally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 and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visually</a:t>
            </a:r>
            <a:r>
              <a:rPr lang="en-US" sz="4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" y="664683"/>
            <a:ext cx="5184649" cy="383663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069941" y="3055938"/>
            <a:ext cx="1066800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9200" y="2362200"/>
            <a:ext cx="1107541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"/>
            <a:ext cx="5562600" cy="41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2" y="5175250"/>
            <a:ext cx="4800599" cy="1143000"/>
          </a:xfrm>
        </p:spPr>
        <p:txBody>
          <a:bodyPr/>
          <a:lstStyle/>
          <a:p>
            <a:pPr algn="l"/>
            <a:r>
              <a:rPr lang="en-US" sz="4000" i="1" dirty="0"/>
              <a:t>Provide</a:t>
            </a:r>
            <a:r>
              <a:rPr lang="en-US" sz="4000" dirty="0"/>
              <a:t> information and entertainment </a:t>
            </a:r>
            <a:r>
              <a:rPr lang="en-US" sz="4000" b="1" i="1" dirty="0">
                <a:solidFill>
                  <a:srgbClr val="FF0000"/>
                </a:solidFill>
              </a:rPr>
              <a:t>orally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and </a:t>
            </a:r>
            <a:r>
              <a:rPr lang="en-US" sz="4000" b="1" i="1" dirty="0">
                <a:solidFill>
                  <a:srgbClr val="FF0000"/>
                </a:solidFill>
              </a:rPr>
              <a:t>visually</a:t>
            </a:r>
            <a:r>
              <a:rPr lang="en-US" sz="4000" dirty="0"/>
              <a:t>.</a:t>
            </a: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2" y="838200"/>
            <a:ext cx="3643313" cy="3643313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4777254"/>
            <a:ext cx="6450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000000"/>
                </a:solidFill>
              </a:rPr>
              <a:t>Get</a:t>
            </a:r>
            <a:r>
              <a:rPr lang="en-US" sz="4000" dirty="0">
                <a:solidFill>
                  <a:srgbClr val="000000"/>
                </a:solidFill>
              </a:rPr>
              <a:t> information and entertainment </a:t>
            </a:r>
            <a:r>
              <a:rPr lang="en-US" sz="4000" b="1" i="1" dirty="0">
                <a:solidFill>
                  <a:srgbClr val="FF0000"/>
                </a:solidFill>
              </a:rPr>
              <a:t>visually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and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aurally</a:t>
            </a:r>
            <a:r>
              <a:rPr lang="en-US" sz="4000" i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86276" y="2971800"/>
            <a:ext cx="1066800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45535" y="2278062"/>
            <a:ext cx="1107541" cy="0"/>
          </a:xfrm>
          <a:prstGeom prst="straightConnector1">
            <a:avLst/>
          </a:prstGeom>
          <a:ln w="254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578"/>
            <a:ext cx="5363798" cy="45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9500" y="2349500"/>
            <a:ext cx="2413000" cy="2413000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8154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6517" y="3190009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6250708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5" y="1538402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73">
              <a:defRPr/>
            </a:pPr>
            <a:endParaRPr lang="en-US" sz="2167">
              <a:solidFill>
                <a:prstClr val="white"/>
              </a:solidFill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5334" y="3463835"/>
            <a:ext cx="9257541" cy="2215991"/>
          </a:xfrm>
          <a:prstGeom prst="rect">
            <a:avLst/>
          </a:prstGeom>
          <a:solidFill>
            <a:srgbClr val="FFDE17"/>
          </a:solidFill>
        </p:spPr>
        <p:txBody>
          <a:bodyPr wrap="square" rtlCol="0">
            <a:spAutoFit/>
          </a:bodyPr>
          <a:lstStyle/>
          <a:p>
            <a:pPr defTabSz="1088473">
              <a:defRPr/>
            </a:pPr>
            <a:r>
              <a:rPr lang="en-US" sz="13800" spc="-250" dirty="0">
                <a:solidFill>
                  <a:srgbClr val="FF0000"/>
                </a:solidFill>
                <a:latin typeface="Urban Jungle" panose="02000500000000000000" pitchFamily="2" charset="0"/>
                <a:sym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25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-2.96296E-6 L -4.58333E-6 -0.02824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3" descr="dictionar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6" y="1202135"/>
            <a:ext cx="2241550" cy="3082131"/>
          </a:xfrm>
        </p:spPr>
      </p:pic>
      <p:pic>
        <p:nvPicPr>
          <p:cNvPr id="5" name="Picture 46" descr="bao_chi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06492"/>
            <a:ext cx="2000847" cy="21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" y="4448175"/>
            <a:ext cx="295340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a_a_dich_phim_truyen_hinh_dien_an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191865"/>
            <a:ext cx="2673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9" descr="images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90" y="4285304"/>
            <a:ext cx="2353935" cy="192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Tick-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0" y="6183709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155576" y="324747"/>
            <a:ext cx="121787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Task 1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Which of the following are the types of 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MASS MEDIA </a:t>
            </a:r>
            <a:r>
              <a:rPr 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6" y="1706491"/>
            <a:ext cx="1978745" cy="213323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28" y="1676696"/>
            <a:ext cx="2882444" cy="213300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4048990"/>
            <a:ext cx="2363460" cy="1989790"/>
          </a:xfrm>
          <a:prstGeom prst="rect">
            <a:avLst/>
          </a:prstGeom>
        </p:spPr>
      </p:pic>
      <p:pic>
        <p:nvPicPr>
          <p:cNvPr id="15376" name="Picture 16" descr="Tick-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09" y="3637615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Tick-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18" y="3652442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Tick-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609" y="6183709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987208" y="1981200"/>
            <a:ext cx="60429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Orally 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/ˈ</a:t>
            </a:r>
            <a:r>
              <a:rPr lang="en-US" sz="4000" dirty="0" err="1">
                <a:latin typeface="+mj-lt"/>
                <a:cs typeface="Times New Roman" panose="02020603050405020304" pitchFamily="18" charset="0"/>
              </a:rPr>
              <a:t>ɔːrəli</a:t>
            </a:r>
            <a:r>
              <a:rPr lang="en-US" sz="4000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87209" y="2895600"/>
            <a:ext cx="5817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through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010400" y="3810000"/>
            <a:ext cx="41239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8177"/>
            <a:ext cx="5555461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987208" y="1981200"/>
            <a:ext cx="58092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Aurally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ɔːrəli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87209" y="2895600"/>
            <a:ext cx="5231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through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010400" y="3810000"/>
            <a:ext cx="41239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7104"/>
            <a:ext cx="60280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019800" y="1981200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Visually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vɪʒuəli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019800" y="2895600"/>
            <a:ext cx="6054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through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042992" y="3810000"/>
            <a:ext cx="4773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779"/>
            <a:ext cx="4876800" cy="47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960911" y="1067812"/>
            <a:ext cx="5612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prɪˈzent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60912" y="1982212"/>
            <a:ext cx="5231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84103" y="2896612"/>
            <a:ext cx="52078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4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presents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late-night news.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2" y="838200"/>
            <a:ext cx="6322818" cy="47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960911" y="1067812"/>
            <a:ext cx="5231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dɪˈlɪvər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60912" y="1982212"/>
            <a:ext cx="5231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transmit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84103" y="2896612"/>
            <a:ext cx="5207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5715000" cy="53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5791200" y="2064603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dɪˈstɪŋktɪv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791200" y="2979003"/>
            <a:ext cx="5869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different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814392" y="3893403"/>
            <a:ext cx="5843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letsplaymath.files.wordpress.com/2009/02/distinctively-red-by-pshutterbug.jpg?w=491&amp;h=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600200"/>
            <a:ext cx="526253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860994">
            <a:off x="33917" y="2081110"/>
            <a:ext cx="2141965" cy="725999"/>
          </a:xfrm>
          <a:prstGeom prst="rightArrow">
            <a:avLst/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6960911" y="1067812"/>
            <a:ext cx="5078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fiːtʃər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960912" y="1982212"/>
            <a:ext cx="5231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84103" y="2896612"/>
            <a:ext cx="52078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4800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model of IPhone has several new </a:t>
            </a:r>
            <a:r>
              <a:rPr lang="en-US" sz="4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62711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526</TotalTime>
  <Words>230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Adventuring</vt:lpstr>
      <vt:lpstr>Arial</vt:lpstr>
      <vt:lpstr>Calibri</vt:lpstr>
      <vt:lpstr>Times New Roman</vt:lpstr>
      <vt:lpstr>Urban Jungle</vt:lpstr>
      <vt:lpstr>Children Friends 16x9</vt:lpstr>
      <vt:lpstr>Default Design</vt:lpstr>
      <vt:lpstr>1_Default Design</vt:lpstr>
      <vt:lpstr>6_Office Theme</vt:lpstr>
      <vt:lpstr>UNIT 7 – THE MASS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  <vt:lpstr>Task 2: </vt:lpstr>
      <vt:lpstr>PowerPoint Presentation</vt:lpstr>
      <vt:lpstr>PowerPoint Presentation</vt:lpstr>
      <vt:lpstr>PowerPoint Presentation</vt:lpstr>
      <vt:lpstr>Provide information and entertainment orally and visually.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hp</dc:creator>
  <cp:keywords/>
  <cp:lastModifiedBy>hp</cp:lastModifiedBy>
  <cp:revision>67</cp:revision>
  <dcterms:created xsi:type="dcterms:W3CDTF">2021-12-02T15:16:38Z</dcterms:created>
  <dcterms:modified xsi:type="dcterms:W3CDTF">2021-12-03T09:38:45Z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